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5" r:id="rId7"/>
    <p:sldId id="262" r:id="rId8"/>
    <p:sldId id="267" r:id="rId9"/>
    <p:sldId id="270" r:id="rId10"/>
    <p:sldId id="268" r:id="rId11"/>
    <p:sldId id="263" r:id="rId12"/>
    <p:sldId id="261" r:id="rId13"/>
    <p:sldId id="278" r:id="rId14"/>
    <p:sldId id="280" r:id="rId15"/>
    <p:sldId id="281" r:id="rId16"/>
    <p:sldId id="279" r:id="rId17"/>
    <p:sldId id="282" r:id="rId18"/>
    <p:sldId id="264" r:id="rId19"/>
    <p:sldId id="271" r:id="rId20"/>
    <p:sldId id="285" r:id="rId21"/>
    <p:sldId id="266" r:id="rId22"/>
    <p:sldId id="276" r:id="rId23"/>
    <p:sldId id="277" r:id="rId24"/>
    <p:sldId id="274" r:id="rId25"/>
    <p:sldId id="275" r:id="rId26"/>
    <p:sldId id="26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1" autoAdjust="0"/>
    <p:restoredTop sz="95673"/>
  </p:normalViewPr>
  <p:slideViewPr>
    <p:cSldViewPr snapToGrid="0">
      <p:cViewPr varScale="1">
        <p:scale>
          <a:sx n="78" d="100"/>
          <a:sy n="78" d="100"/>
        </p:scale>
        <p:origin x="8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32AA48-204E-42D3-B9ED-70AE59A825B7}" type="datetimeFigureOut">
              <a:rPr lang="en-US"/>
              <a:t>8/3/2016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C42107-C262-4623-A620-7530C5197D7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539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 notes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2456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932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693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2070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2411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195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85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219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970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934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561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66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(0 second trip charged, start/end same)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469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2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829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261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C42107-C262-4623-A620-7530C5197D7F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086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995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901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4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269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898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895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15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22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27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836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118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84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Efficiency of NYC's Taxi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latin typeface="Calibri" charset="0"/>
              </a:rPr>
              <a:t>Fatima </a:t>
            </a:r>
            <a:r>
              <a:rPr lang="en-US" dirty="0" err="1">
                <a:latin typeface="Calibri" charset="0"/>
              </a:rPr>
              <a:t>Chebchoub</a:t>
            </a:r>
            <a:r>
              <a:rPr lang="en-US" dirty="0">
                <a:latin typeface="Calibri" charset="0"/>
              </a:rPr>
              <a:t> - NYC College of Technology</a:t>
            </a:r>
          </a:p>
          <a:p>
            <a:r>
              <a:rPr lang="en-US" dirty="0">
                <a:latin typeface="Calibri" charset="0"/>
              </a:rPr>
              <a:t>Abraham </a:t>
            </a:r>
            <a:r>
              <a:rPr lang="en-US" dirty="0" err="1">
                <a:latin typeface="Calibri" charset="0"/>
              </a:rPr>
              <a:t>Neuwirth</a:t>
            </a:r>
            <a:r>
              <a:rPr lang="en-US" dirty="0">
                <a:latin typeface="Calibri" charset="0"/>
              </a:rPr>
              <a:t> - </a:t>
            </a:r>
            <a:r>
              <a:rPr lang="en-US" dirty="0" err="1">
                <a:latin typeface="Calibri" charset="0"/>
              </a:rPr>
              <a:t>Touro</a:t>
            </a:r>
            <a:r>
              <a:rPr lang="en-US" dirty="0">
                <a:latin typeface="Calibri" charset="0"/>
              </a:rPr>
              <a:t> College</a:t>
            </a:r>
          </a:p>
          <a:p>
            <a:r>
              <a:rPr lang="en-US" dirty="0">
                <a:latin typeface="Calibri" charset="0"/>
              </a:rPr>
              <a:t>Jai </a:t>
            </a:r>
            <a:r>
              <a:rPr lang="en-US" dirty="0" err="1">
                <a:latin typeface="Calibri" charset="0"/>
              </a:rPr>
              <a:t>Punjwani</a:t>
            </a:r>
            <a:r>
              <a:rPr lang="en-US" dirty="0">
                <a:latin typeface="Calibri" charset="0"/>
              </a:rPr>
              <a:t> - Adelphi University</a:t>
            </a:r>
          </a:p>
          <a:p>
            <a:r>
              <a:rPr lang="en-US" dirty="0" err="1">
                <a:latin typeface="Calibri" charset="0"/>
              </a:rPr>
              <a:t>Marieme</a:t>
            </a:r>
            <a:r>
              <a:rPr lang="en-US" dirty="0">
                <a:latin typeface="Calibri" charset="0"/>
              </a:rPr>
              <a:t> </a:t>
            </a:r>
            <a:r>
              <a:rPr lang="en-US" dirty="0" err="1">
                <a:latin typeface="Calibri" charset="0"/>
              </a:rPr>
              <a:t>Toure</a:t>
            </a:r>
            <a:r>
              <a:rPr lang="en-US" dirty="0">
                <a:latin typeface="Calibri" charset="0"/>
              </a:rPr>
              <a:t> - NYC College of Technology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Shiny app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Screenshot + </a:t>
            </a:r>
            <a:r>
              <a:rPr lang="en-US" dirty="0" err="1"/>
              <a:t>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426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Driver Efficiency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Is the amount a driver makes due to chance?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Analyzed the behavior of the drivers and classified them as good or bad drivers</a:t>
            </a:r>
          </a:p>
          <a:p>
            <a:endParaRPr lang="en-US" dirty="0"/>
          </a:p>
          <a:p>
            <a:r>
              <a:rPr lang="en-US" dirty="0"/>
              <a:t>Defined efficiency</a:t>
            </a:r>
          </a:p>
          <a:p>
            <a:endParaRPr lang="en-US" dirty="0"/>
          </a:p>
          <a:p>
            <a:r>
              <a:rPr lang="en-US" dirty="0"/>
              <a:t>Made some predictions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31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shifts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Shift</a:t>
            </a:r>
            <a:r>
              <a:rPr lang="en-US"/>
              <a:t> definition is somewhat subjective because it is  based on the </a:t>
            </a:r>
            <a:r>
              <a:rPr lang="en-US" dirty="0"/>
              <a:t>available</a:t>
            </a:r>
            <a:r>
              <a:rPr lang="en-US"/>
              <a:t> data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downtime_distributi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0069" y="3052763"/>
            <a:ext cx="8462631" cy="323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99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Efficiency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Efficiency = Total fare amount($) / Shift length(hour)</a:t>
            </a:r>
          </a:p>
          <a:p>
            <a:endParaRPr lang="en-US" dirty="0"/>
          </a:p>
          <a:p>
            <a:r>
              <a:rPr lang="en-US" dirty="0">
                <a:latin typeface="Calibri"/>
              </a:rPr>
              <a:t>Total fare amount = $2.50 + fare amount (does not include tax and tips)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324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Shifts Based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 Random good driver</a:t>
            </a:r>
            <a:endParaRPr lang="en-US" b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10 Random bad driver</a:t>
            </a:r>
            <a:endParaRPr lang="en-US" b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61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Extreme Drivers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High earning driver</a:t>
            </a:r>
            <a:endParaRPr lang="en-US" b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Low earning driver</a:t>
            </a:r>
            <a:endParaRPr lang="en-US" b="0" dirty="0"/>
          </a:p>
        </p:txBody>
      </p:sp>
      <p:pic>
        <p:nvPicPr>
          <p:cNvPr id="10" name="Content Placeholder 9" descr="very_high_earning_driver.png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413533" y="2505075"/>
            <a:ext cx="4010297" cy="3684588"/>
          </a:xfrm>
        </p:spPr>
      </p:pic>
      <p:pic>
        <p:nvPicPr>
          <p:cNvPr id="12" name="Content Placeholder 11" descr="very_low_earning_driver.png"/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5451475" y="2978150"/>
            <a:ext cx="6539605" cy="2809875"/>
          </a:xfrm>
        </p:spPr>
      </p:pic>
    </p:spTree>
    <p:extLst>
      <p:ext uri="{BB962C8B-B14F-4D97-AF65-F5344CB8AC3E}">
        <p14:creationId xmlns:p14="http://schemas.microsoft.com/office/powerpoint/2010/main" val="3875977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Extreme Drivers Stats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dirty="0">
              <a:latin typeface="Arial" charset="0"/>
            </a:endParaRPr>
          </a:p>
          <a:p>
            <a:endParaRPr lang="en-US" dirty="0">
              <a:latin typeface="Arial" charset="0"/>
            </a:endParaRPr>
          </a:p>
          <a:p>
            <a:endParaRPr lang="en-US" dirty="0">
              <a:latin typeface="Arial" charset="0"/>
            </a:endParaRPr>
          </a:p>
          <a:p>
            <a:endParaRPr lang="en-US" dirty="0">
              <a:latin typeface="Arial" charset="0"/>
            </a:endParaRPr>
          </a:p>
          <a:p>
            <a:endParaRPr lang="en-US" dirty="0">
              <a:latin typeface="Arial" charset="0"/>
            </a:endParaRPr>
          </a:p>
          <a:p>
            <a:endParaRPr lang="en-US" sz="1600" dirty="0">
              <a:latin typeface="Arial" charset="0"/>
            </a:endParaRPr>
          </a:p>
          <a:p>
            <a:r>
              <a:rPr lang="en-US" dirty="0">
                <a:latin typeface="Arial" charset="0"/>
              </a:rPr>
              <a:t> </a:t>
            </a:r>
          </a:p>
          <a:p>
            <a:endParaRPr lang="en-US" dirty="0">
              <a:latin typeface="Arial" charset="0"/>
            </a:endParaRPr>
          </a:p>
        </p:txBody>
      </p:sp>
      <p:graphicFrame>
        <p:nvGraphicFramePr>
          <p:cNvPr id="4" name="Table 3"/>
          <p:cNvGraphicFramePr/>
          <p:nvPr>
            <p:extLst>
              <p:ext uri="{D42A27DB-BD31-4B8C-83A1-F6EECF244321}">
                <p14:modId xmlns:p14="http://schemas.microsoft.com/office/powerpoint/2010/main" val="1541416168"/>
              </p:ext>
            </p:extLst>
          </p:nvPr>
        </p:nvGraphicFramePr>
        <p:xfrm>
          <a:off x="895072" y="1500016"/>
          <a:ext cx="10780133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1850">
                  <a:extLst>
                    <a:ext uri="{9D8B030D-6E8A-4147-A177-3AD203B41FA5}">
                      <a16:colId xmlns:a16="http://schemas.microsoft.com/office/drawing/2014/main" val="3370295238"/>
                    </a:ext>
                  </a:extLst>
                </a:gridCol>
                <a:gridCol w="1291850">
                  <a:extLst>
                    <a:ext uri="{9D8B030D-6E8A-4147-A177-3AD203B41FA5}">
                      <a16:colId xmlns:a16="http://schemas.microsoft.com/office/drawing/2014/main" val="3343936181"/>
                    </a:ext>
                  </a:extLst>
                </a:gridCol>
                <a:gridCol w="1291850">
                  <a:extLst>
                    <a:ext uri="{9D8B030D-6E8A-4147-A177-3AD203B41FA5}">
                      <a16:colId xmlns:a16="http://schemas.microsoft.com/office/drawing/2014/main" val="2568331625"/>
                    </a:ext>
                  </a:extLst>
                </a:gridCol>
                <a:gridCol w="1291850">
                  <a:extLst>
                    <a:ext uri="{9D8B030D-6E8A-4147-A177-3AD203B41FA5}">
                      <a16:colId xmlns:a16="http://schemas.microsoft.com/office/drawing/2014/main" val="346348250"/>
                    </a:ext>
                  </a:extLst>
                </a:gridCol>
                <a:gridCol w="1291850">
                  <a:extLst>
                    <a:ext uri="{9D8B030D-6E8A-4147-A177-3AD203B41FA5}">
                      <a16:colId xmlns:a16="http://schemas.microsoft.com/office/drawing/2014/main" val="1508529397"/>
                    </a:ext>
                  </a:extLst>
                </a:gridCol>
                <a:gridCol w="2018874">
                  <a:extLst>
                    <a:ext uri="{9D8B030D-6E8A-4147-A177-3AD203B41FA5}">
                      <a16:colId xmlns:a16="http://schemas.microsoft.com/office/drawing/2014/main" val="1106423776"/>
                    </a:ext>
                  </a:extLst>
                </a:gridCol>
                <a:gridCol w="2302009">
                  <a:extLst>
                    <a:ext uri="{9D8B030D-6E8A-4147-A177-3AD203B41FA5}">
                      <a16:colId xmlns:a16="http://schemas.microsoft.com/office/drawing/2014/main" val="2563844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Fare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Total Trips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Trip</a:t>
                      </a:r>
                    </a:p>
                    <a:p>
                      <a:r>
                        <a:rPr lang="en-US" b="0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Trip</a:t>
                      </a:r>
                    </a:p>
                    <a:p>
                      <a:r>
                        <a:rPr lang="en-US" b="0" dirty="0"/>
                        <a:t>Distance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Efficiency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1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latin typeface="Calibri" charset="0"/>
                        </a:rPr>
                        <a:t>July 10th,</a:t>
                      </a:r>
                    </a:p>
                    <a:p>
                      <a:r>
                        <a:rPr lang="en-US" dirty="0">
                          <a:solidFill>
                            <a:srgbClr val="000000"/>
                          </a:solidFill>
                          <a:latin typeface="Calibri" charset="0"/>
                        </a:rPr>
                        <a:t>16:02:13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latin typeface="Calibri" charset="0"/>
                        </a:rPr>
                        <a:t>July 11th,</a:t>
                      </a:r>
                    </a:p>
                    <a:p>
                      <a:r>
                        <a:rPr lang="en-US" dirty="0">
                          <a:solidFill>
                            <a:srgbClr val="000000"/>
                          </a:solidFill>
                          <a:latin typeface="Calibri" charset="0"/>
                        </a:rPr>
                        <a:t>02:02:17 </a:t>
                      </a:r>
                      <a:br>
                        <a:rPr lang="en-US" dirty="0">
                          <a:solidFill>
                            <a:srgbClr val="000000"/>
                          </a:solidFill>
                          <a:latin typeface="Calibri" charset="0"/>
                        </a:rPr>
                      </a:b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latin typeface="Calibri" charset="0"/>
                        </a:rPr>
                        <a:t>747.5</a:t>
                      </a:r>
                      <a:r>
                        <a:rPr lang="en-US" dirty="0">
                          <a:latin typeface="Calibri" charset="0"/>
                        </a:rPr>
                        <a:t> 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latin typeface="Calibri" charset="0"/>
                        </a:rPr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00"/>
                          </a:solidFill>
                          <a:latin typeface="Calibri" charset="0"/>
                        </a:rPr>
                        <a:t>18230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Calibri" charset="0"/>
                        </a:rPr>
                        <a:t>107.7</a:t>
                      </a:r>
                      <a:br>
                        <a:rPr lang="en-US" dirty="0">
                          <a:latin typeface="Calibri" charset="0"/>
                        </a:rPr>
                      </a:br>
                      <a:endParaRPr lang="en-US" dirty="0">
                        <a:latin typeface="Calibri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74.74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585545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July 12th,</a:t>
                      </a:r>
                    </a:p>
                    <a:p>
                      <a:r>
                        <a:rPr lang="en-US" dirty="0"/>
                        <a:t>16:55:23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July 13th,</a:t>
                      </a:r>
                    </a:p>
                    <a:p>
                      <a:r>
                        <a:rPr lang="en-US" dirty="0"/>
                        <a:t>01:17:21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20897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529841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/>
          <p:nvPr>
            <p:extLst>
              <p:ext uri="{D42A27DB-BD31-4B8C-83A1-F6EECF244321}">
                <p14:modId xmlns:p14="http://schemas.microsoft.com/office/powerpoint/2010/main" val="672087635"/>
              </p:ext>
            </p:extLst>
          </p:nvPr>
        </p:nvGraphicFramePr>
        <p:xfrm>
          <a:off x="859545" y="3958576"/>
          <a:ext cx="10748990" cy="21424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3841">
                  <a:extLst>
                    <a:ext uri="{9D8B030D-6E8A-4147-A177-3AD203B41FA5}">
                      <a16:colId xmlns:a16="http://schemas.microsoft.com/office/drawing/2014/main" val="4250376886"/>
                    </a:ext>
                  </a:extLst>
                </a:gridCol>
                <a:gridCol w="1262775">
                  <a:extLst>
                    <a:ext uri="{9D8B030D-6E8A-4147-A177-3AD203B41FA5}">
                      <a16:colId xmlns:a16="http://schemas.microsoft.com/office/drawing/2014/main" val="2138978360"/>
                    </a:ext>
                  </a:extLst>
                </a:gridCol>
                <a:gridCol w="1283308">
                  <a:extLst>
                    <a:ext uri="{9D8B030D-6E8A-4147-A177-3AD203B41FA5}">
                      <a16:colId xmlns:a16="http://schemas.microsoft.com/office/drawing/2014/main" val="3466145563"/>
                    </a:ext>
                  </a:extLst>
                </a:gridCol>
                <a:gridCol w="1283308">
                  <a:extLst>
                    <a:ext uri="{9D8B030D-6E8A-4147-A177-3AD203B41FA5}">
                      <a16:colId xmlns:a16="http://schemas.microsoft.com/office/drawing/2014/main" val="1213077104"/>
                    </a:ext>
                  </a:extLst>
                </a:gridCol>
                <a:gridCol w="1314108">
                  <a:extLst>
                    <a:ext uri="{9D8B030D-6E8A-4147-A177-3AD203B41FA5}">
                      <a16:colId xmlns:a16="http://schemas.microsoft.com/office/drawing/2014/main" val="641673222"/>
                    </a:ext>
                  </a:extLst>
                </a:gridCol>
                <a:gridCol w="2012228">
                  <a:extLst>
                    <a:ext uri="{9D8B030D-6E8A-4147-A177-3AD203B41FA5}">
                      <a16:colId xmlns:a16="http://schemas.microsoft.com/office/drawing/2014/main" val="1166122141"/>
                    </a:ext>
                  </a:extLst>
                </a:gridCol>
                <a:gridCol w="2289422">
                  <a:extLst>
                    <a:ext uri="{9D8B030D-6E8A-4147-A177-3AD203B41FA5}">
                      <a16:colId xmlns:a16="http://schemas.microsoft.com/office/drawing/2014/main" val="329215468"/>
                    </a:ext>
                  </a:extLst>
                </a:gridCol>
              </a:tblGrid>
              <a:tr h="577817">
                <a:tc>
                  <a:txBody>
                    <a:bodyPr/>
                    <a:lstStyle/>
                    <a:p>
                      <a:r>
                        <a:rPr lang="en-US" b="0" dirty="0"/>
                        <a:t>Start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Fare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Total Trips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Trip</a:t>
                      </a:r>
                    </a:p>
                    <a:p>
                      <a:r>
                        <a:rPr lang="en-US" b="0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Trip</a:t>
                      </a:r>
                    </a:p>
                    <a:p>
                      <a:r>
                        <a:rPr lang="en-US" b="0" dirty="0"/>
                        <a:t>Distance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Efficiency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874202"/>
                  </a:ext>
                </a:extLst>
              </a:tr>
              <a:tr h="756941">
                <a:tc>
                  <a:txBody>
                    <a:bodyPr/>
                    <a:lstStyle/>
                    <a:p>
                      <a:r>
                        <a:rPr lang="en-US" dirty="0"/>
                        <a:t>July 10th,</a:t>
                      </a:r>
                    </a:p>
                    <a:p>
                      <a:r>
                        <a:rPr lang="en-US" dirty="0"/>
                        <a:t>6:28:00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July 10th,</a:t>
                      </a:r>
                    </a:p>
                    <a:p>
                      <a:r>
                        <a:rPr lang="en-US" dirty="0"/>
                        <a:t>12:38:00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12729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7306327"/>
                  </a:ext>
                </a:extLst>
              </a:tr>
              <a:tr h="745384">
                <a:tc>
                  <a:txBody>
                    <a:bodyPr/>
                    <a:lstStyle/>
                    <a:p>
                      <a:r>
                        <a:rPr lang="en-US" dirty="0"/>
                        <a:t>July 13th,</a:t>
                      </a:r>
                    </a:p>
                    <a:p>
                      <a:r>
                        <a:rPr lang="en-US" dirty="0"/>
                        <a:t>7:22:00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July 13th,</a:t>
                      </a:r>
                    </a:p>
                    <a:p>
                      <a:r>
                        <a:rPr lang="en-US" dirty="0"/>
                        <a:t>11:50:00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5938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14294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Guessing Game</a:t>
            </a:r>
          </a:p>
        </p:txBody>
      </p:sp>
      <p:pic>
        <p:nvPicPr>
          <p:cNvPr id="5" name="Content Placeholder 4" descr="guess_low.png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165386" y="1825625"/>
            <a:ext cx="4527227" cy="4351338"/>
          </a:xfrm>
        </p:spPr>
      </p:pic>
      <p:pic>
        <p:nvPicPr>
          <p:cNvPr id="6" name="Content Placeholder 5" descr="guess_high.png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499386" y="1825625"/>
            <a:ext cx="4527227" cy="4351338"/>
          </a:xfrm>
        </p:spPr>
      </p:pic>
    </p:spTree>
    <p:extLst>
      <p:ext uri="{BB962C8B-B14F-4D97-AF65-F5344CB8AC3E}">
        <p14:creationId xmlns:p14="http://schemas.microsoft.com/office/powerpoint/2010/main" val="42044988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predict efficiency?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Regression Model includes the following features:</a:t>
            </a:r>
          </a:p>
          <a:p>
            <a:r>
              <a:rPr lang="en-US" dirty="0"/>
              <a:t>Start hour,</a:t>
            </a:r>
          </a:p>
          <a:p>
            <a:r>
              <a:rPr lang="en-US" dirty="0"/>
              <a:t>Weekend / Weekday</a:t>
            </a:r>
          </a:p>
          <a:p>
            <a:r>
              <a:rPr lang="en-US" dirty="0"/>
              <a:t>Precipitation</a:t>
            </a:r>
          </a:p>
          <a:p>
            <a:r>
              <a:rPr lang="en-US" dirty="0"/>
              <a:t>Average trip time</a:t>
            </a:r>
          </a:p>
          <a:p>
            <a:r>
              <a:rPr lang="en-US" dirty="0"/>
              <a:t>Average trip duration</a:t>
            </a:r>
          </a:p>
          <a:p>
            <a:r>
              <a:rPr lang="en-US" dirty="0"/>
              <a:t>All pickups and </a:t>
            </a:r>
            <a:r>
              <a:rPr lang="en-US" dirty="0" err="1"/>
              <a:t>dropoffs</a:t>
            </a:r>
            <a:r>
              <a:rPr lang="en-US" dirty="0"/>
              <a:t> locations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891085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 Prediction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RMSE (for shuffled drivers) = $5.75 / hour</a:t>
            </a:r>
          </a:p>
          <a:p>
            <a:endParaRPr lang="en-US" dirty="0"/>
          </a:p>
          <a:p>
            <a:r>
              <a:rPr lang="en-US" dirty="0"/>
              <a:t>RMSE (for non-shuffled drivers) = $4.57 / hour</a:t>
            </a:r>
          </a:p>
          <a:p>
            <a:endParaRPr lang="en-US" dirty="0"/>
          </a:p>
          <a:p>
            <a:r>
              <a:rPr lang="en-US" dirty="0"/>
              <a:t>This difference in the RMSE values confirms the correlation between driver and efficiency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89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FFFF00"/>
                </a:solidFill>
              </a:rPr>
              <a:t>NYC's Taxi System</a:t>
            </a:r>
          </a:p>
        </p:txBody>
      </p:sp>
    </p:spTree>
    <p:extLst>
      <p:ext uri="{BB962C8B-B14F-4D97-AF65-F5344CB8AC3E}">
        <p14:creationId xmlns:p14="http://schemas.microsoft.com/office/powerpoint/2010/main" val="6240879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Drivers' Distribution </a:t>
            </a:r>
          </a:p>
        </p:txBody>
      </p:sp>
      <p:pic>
        <p:nvPicPr>
          <p:cNvPr id="5" name="Content Placeholder 4" descr="coef_distribution_hl.png"/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89" t="890" r="-89" b="-34"/>
          <a:stretch>
            <a:fillRect/>
          </a:stretch>
        </p:blipFill>
        <p:spPr>
          <a:xfrm>
            <a:off x="1165386" y="1862897"/>
            <a:ext cx="4527227" cy="4314118"/>
          </a:xfrm>
        </p:spPr>
      </p:pic>
      <p:pic>
        <p:nvPicPr>
          <p:cNvPr id="8" name="Content Placeholder 7" descr="distribution_efficiency_drivers_random_and_real.png"/>
          <p:cNvPicPr>
            <a:picLocks noGrp="1" noChangeAspect="1"/>
          </p:cNvPicPr>
          <p:nvPr>
            <p:ph sz="half" idx="2"/>
          </p:nvPr>
        </p:nvPicPr>
        <p:blipFill>
          <a:blip r:embed="rId4"/>
          <a:srcRect l="30" t="-98" r="15237" b="98"/>
          <a:stretch>
            <a:fillRect/>
          </a:stretch>
        </p:blipFill>
        <p:spPr>
          <a:xfrm>
            <a:off x="6172200" y="1858963"/>
            <a:ext cx="4865688" cy="4330630"/>
          </a:xfrm>
        </p:spPr>
      </p:pic>
    </p:spTree>
    <p:extLst>
      <p:ext uri="{BB962C8B-B14F-4D97-AF65-F5344CB8AC3E}">
        <p14:creationId xmlns:p14="http://schemas.microsoft.com/office/powerpoint/2010/main" val="4975216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Q3: Can we improve efficiency of the taxi system?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dirty="0">
              <a:latin typeface="Calibri" charset="0"/>
            </a:endParaRPr>
          </a:p>
          <a:p>
            <a:pPr marL="0" indent="0">
              <a:buNone/>
            </a:pPr>
            <a:endParaRPr lang="en-US" dirty="0">
              <a:latin typeface="Calibri" charset="0"/>
            </a:endParaRPr>
          </a:p>
          <a:p>
            <a:pPr marL="0" indent="0">
              <a:buNone/>
            </a:pPr>
            <a:endParaRPr lang="en-US" dirty="0">
              <a:latin typeface="Calibri" charset="0"/>
            </a:endParaRPr>
          </a:p>
          <a:p>
            <a:pPr marL="0" indent="0">
              <a:buNone/>
            </a:pPr>
            <a:r>
              <a:rPr lang="en-US" dirty="0">
                <a:latin typeface="Calibri" charset="0"/>
              </a:rPr>
              <a:t>Efficiency of drivers + the flow of trips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Arrow: Right 3"/>
          <p:cNvSpPr/>
          <p:nvPr/>
        </p:nvSpPr>
        <p:spPr>
          <a:xfrm>
            <a:off x="6455520" y="3334697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681700" y="3254522"/>
            <a:ext cx="3048000" cy="646331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en-US" dirty="0">
                <a:latin typeface="Calibri" charset="0"/>
              </a:rPr>
              <a:t>Efficiency of the system (and passengers)</a:t>
            </a:r>
          </a:p>
        </p:txBody>
      </p:sp>
    </p:spTree>
    <p:extLst>
      <p:ext uri="{BB962C8B-B14F-4D97-AF65-F5344CB8AC3E}">
        <p14:creationId xmlns:p14="http://schemas.microsoft.com/office/powerpoint/2010/main" val="11862285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Carpooling: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00053"/>
            <a:ext cx="10515600" cy="211878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1800" dirty="0">
              <a:latin typeface="Calibri"/>
            </a:endParaRPr>
          </a:p>
          <a:p>
            <a:r>
              <a:rPr lang="en-US" sz="1800" dirty="0">
                <a:latin typeface="Calibri"/>
              </a:rPr>
              <a:t>Carpooling Helps Save You Money</a:t>
            </a:r>
          </a:p>
          <a:p>
            <a:r>
              <a:rPr lang="en-US" sz="1800" dirty="0">
                <a:latin typeface="Calibri" charset="0"/>
              </a:rPr>
              <a:t>Carpooling Helps the Environment</a:t>
            </a:r>
          </a:p>
          <a:p>
            <a:r>
              <a:rPr lang="en-US" sz="1800" dirty="0">
                <a:latin typeface="Calibri" charset="0"/>
              </a:rPr>
              <a:t>Carpooling reduce the traffic</a:t>
            </a:r>
          </a:p>
          <a:p>
            <a:endParaRPr lang="en-US" sz="1800" dirty="0">
              <a:latin typeface="Calibri" charset="0"/>
            </a:endParaRPr>
          </a:p>
          <a:p>
            <a:pPr marL="0" indent="0">
              <a:buNone/>
            </a:pPr>
            <a:endParaRPr lang="en-US" sz="1800" dirty="0">
              <a:latin typeface="Calibri" charset="0"/>
            </a:endParaRPr>
          </a:p>
          <a:p>
            <a:pPr marL="0" indent="0">
              <a:buNone/>
            </a:pPr>
            <a:endParaRPr lang="en-US" sz="1800" dirty="0">
              <a:latin typeface="Calibri" charset="0"/>
            </a:endParaRPr>
          </a:p>
          <a:p>
            <a:endParaRPr lang="en-US" sz="180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85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Calibri Light" charset="0"/>
              </a:rPr>
              <a:t>Carpooling is not a new phenomenon</a:t>
            </a:r>
            <a:endParaRPr lang="en-US" dirty="0">
              <a:latin typeface="Calibri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Calibri" charset="0"/>
              </a:rPr>
              <a:t>City tried in 2009 two "carpooling" stands, but failed because people in that area. </a:t>
            </a:r>
          </a:p>
          <a:p>
            <a:r>
              <a:rPr lang="en-US" dirty="0">
                <a:latin typeface="Calibri" charset="0"/>
              </a:rPr>
              <a:t>Matthew </a:t>
            </a:r>
            <a:r>
              <a:rPr lang="en-US" dirty="0" err="1">
                <a:latin typeface="Calibri" charset="0"/>
              </a:rPr>
              <a:t>Daus</a:t>
            </a:r>
            <a:r>
              <a:rPr lang="en-US" dirty="0">
                <a:latin typeface="Calibri" charset="0"/>
              </a:rPr>
              <a:t>, the TLC commissioner at the time, said, “It’s a chicken-and-egg thing. New Yorkers want to go somewhere real quick, they don’t want to wait two seconds for another passenger, and the cab drivers don’t want to wait—time is money.”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3004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carpooling hotspots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10562742" cy="823912"/>
          </a:xfrm>
        </p:spPr>
        <p:txBody>
          <a:bodyPr/>
          <a:lstStyle/>
          <a:p>
            <a:r>
              <a:rPr lang="en-US" b="0" dirty="0">
                <a:latin typeface="Calibri" charset="0"/>
              </a:rPr>
              <a:t>Source neighborhood # destination neighborhood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Content Placeholder 6" descr="top20_hotspots_zoom_JFK_LG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175" y="2492740"/>
            <a:ext cx="4219181" cy="3684588"/>
          </a:xfrm>
          <a:prstGeom prst="rect">
            <a:avLst/>
          </a:prstGeom>
        </p:spPr>
      </p:pic>
      <p:pic>
        <p:nvPicPr>
          <p:cNvPr id="10" name="Content Placeholder 9" descr="top25_hotspots_zoom_Manhattan.png"/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6144075" y="2505075"/>
            <a:ext cx="4462013" cy="3684588"/>
          </a:xfrm>
        </p:spPr>
      </p:pic>
    </p:spTree>
    <p:extLst>
      <p:ext uri="{BB962C8B-B14F-4D97-AF65-F5344CB8AC3E}">
        <p14:creationId xmlns:p14="http://schemas.microsoft.com/office/powerpoint/2010/main" val="321242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Carpool savings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476" y="1825625"/>
            <a:ext cx="1123132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charset="0"/>
              </a:rPr>
              <a:t>           </a:t>
            </a:r>
            <a:r>
              <a:rPr lang="en-US" dirty="0" err="1">
                <a:latin typeface="Calibri" charset="0"/>
              </a:rPr>
              <a:t>min_cabs</a:t>
            </a:r>
            <a:r>
              <a:rPr lang="en-US" dirty="0">
                <a:latin typeface="Calibri" charset="0"/>
              </a:rPr>
              <a:t> =  ceiling(</a:t>
            </a:r>
            <a:r>
              <a:rPr lang="en-US" dirty="0" err="1">
                <a:latin typeface="Calibri" charset="0"/>
              </a:rPr>
              <a:t>total_psgrs</a:t>
            </a:r>
            <a:r>
              <a:rPr lang="en-US" dirty="0">
                <a:latin typeface="Calibri" charset="0"/>
              </a:rPr>
              <a:t> / </a:t>
            </a:r>
            <a:r>
              <a:rPr lang="en-US" dirty="0" err="1">
                <a:latin typeface="Calibri" charset="0"/>
              </a:rPr>
              <a:t>max_psgrs_per_car</a:t>
            </a:r>
            <a:r>
              <a:rPr lang="en-US" dirty="0">
                <a:latin typeface="Calibri" charset="0"/>
              </a:rPr>
              <a:t>)</a:t>
            </a:r>
            <a:br>
              <a:rPr lang="en-US" dirty="0">
                <a:latin typeface="Calibri" charset="0"/>
              </a:rPr>
            </a:br>
            <a:r>
              <a:rPr lang="en-US" dirty="0">
                <a:latin typeface="Calibri" charset="0"/>
              </a:rPr>
              <a:t>           </a:t>
            </a:r>
            <a:r>
              <a:rPr lang="en-US" dirty="0" err="1">
                <a:latin typeface="Calibri" charset="0"/>
              </a:rPr>
              <a:t>min_fare</a:t>
            </a:r>
            <a:r>
              <a:rPr lang="en-US" dirty="0">
                <a:latin typeface="Calibri" charset="0"/>
              </a:rPr>
              <a:t> = </a:t>
            </a:r>
            <a:r>
              <a:rPr lang="en-US" dirty="0" err="1">
                <a:latin typeface="Calibri" charset="0"/>
              </a:rPr>
              <a:t>avg_fare</a:t>
            </a:r>
            <a:r>
              <a:rPr lang="en-US" dirty="0">
                <a:latin typeface="Calibri" charset="0"/>
              </a:rPr>
              <a:t> * </a:t>
            </a:r>
            <a:r>
              <a:rPr lang="en-US" dirty="0" err="1">
                <a:latin typeface="Calibri" charset="0"/>
              </a:rPr>
              <a:t>min_cabs</a:t>
            </a:r>
            <a:br>
              <a:rPr lang="en-US" dirty="0">
                <a:latin typeface="Calibri" charset="0"/>
              </a:rPr>
            </a:br>
            <a:r>
              <a:rPr lang="en-US" dirty="0">
                <a:latin typeface="Calibri" charset="0"/>
              </a:rPr>
              <a:t>           </a:t>
            </a:r>
            <a:r>
              <a:rPr lang="en-US" dirty="0" err="1">
                <a:latin typeface="Calibri" charset="0"/>
              </a:rPr>
              <a:t>min_fare_per_psgr</a:t>
            </a:r>
            <a:r>
              <a:rPr lang="en-US" dirty="0">
                <a:latin typeface="Calibri" charset="0"/>
              </a:rPr>
              <a:t> = </a:t>
            </a:r>
            <a:r>
              <a:rPr lang="en-US" dirty="0" err="1">
                <a:latin typeface="Calibri" charset="0"/>
              </a:rPr>
              <a:t>min_fare</a:t>
            </a:r>
            <a:r>
              <a:rPr lang="en-US" dirty="0">
                <a:latin typeface="Calibri" charset="0"/>
              </a:rPr>
              <a:t> / </a:t>
            </a:r>
            <a:r>
              <a:rPr lang="en-US" dirty="0" err="1">
                <a:latin typeface="Calibri" charset="0"/>
              </a:rPr>
              <a:t>total_psgrs</a:t>
            </a:r>
            <a:br>
              <a:rPr lang="en-US" dirty="0">
                <a:latin typeface="Calibri" charset="0"/>
              </a:rPr>
            </a:br>
            <a:r>
              <a:rPr lang="en-US" dirty="0">
                <a:latin typeface="Calibri" charset="0"/>
              </a:rPr>
              <a:t>           </a:t>
            </a:r>
            <a:r>
              <a:rPr lang="en-US" dirty="0" err="1">
                <a:latin typeface="Calibri" charset="0"/>
              </a:rPr>
              <a:t>cabs_savings</a:t>
            </a:r>
            <a:r>
              <a:rPr lang="en-US" dirty="0">
                <a:latin typeface="Calibri" charset="0"/>
              </a:rPr>
              <a:t> = </a:t>
            </a:r>
            <a:r>
              <a:rPr lang="en-US" dirty="0" err="1">
                <a:latin typeface="Calibri" charset="0"/>
              </a:rPr>
              <a:t>num_trips</a:t>
            </a:r>
            <a:r>
              <a:rPr lang="en-US" dirty="0">
                <a:latin typeface="Calibri" charset="0"/>
              </a:rPr>
              <a:t> - </a:t>
            </a:r>
            <a:r>
              <a:rPr lang="en-US" dirty="0" err="1">
                <a:latin typeface="Calibri" charset="0"/>
              </a:rPr>
              <a:t>min_cabs</a:t>
            </a:r>
            <a:br>
              <a:rPr lang="en-US" dirty="0">
                <a:latin typeface="Calibri" charset="0"/>
              </a:rPr>
            </a:br>
            <a:r>
              <a:rPr lang="en-US" dirty="0">
                <a:latin typeface="Calibri" charset="0"/>
              </a:rPr>
              <a:t>           </a:t>
            </a:r>
            <a:r>
              <a:rPr lang="en-US" dirty="0" err="1">
                <a:latin typeface="Calibri" charset="0"/>
              </a:rPr>
              <a:t>fare_savings</a:t>
            </a:r>
            <a:r>
              <a:rPr lang="en-US" dirty="0">
                <a:latin typeface="Calibri" charset="0"/>
              </a:rPr>
              <a:t> = </a:t>
            </a:r>
            <a:r>
              <a:rPr lang="en-US" dirty="0" err="1">
                <a:latin typeface="Calibri" charset="0"/>
              </a:rPr>
              <a:t>total_fare</a:t>
            </a:r>
            <a:r>
              <a:rPr lang="en-US" dirty="0">
                <a:latin typeface="Calibri" charset="0"/>
              </a:rPr>
              <a:t> - </a:t>
            </a:r>
            <a:r>
              <a:rPr lang="en-US" dirty="0" err="1">
                <a:latin typeface="Calibri" charset="0"/>
              </a:rPr>
              <a:t>min_fare</a:t>
            </a:r>
            <a:br>
              <a:rPr lang="en-US" dirty="0">
                <a:latin typeface="Calibri" charset="0"/>
              </a:rPr>
            </a:br>
            <a:r>
              <a:rPr lang="en-US" dirty="0">
                <a:latin typeface="Calibri" charset="0"/>
              </a:rPr>
              <a:t>           </a:t>
            </a:r>
            <a:r>
              <a:rPr lang="en-US" dirty="0" err="1">
                <a:latin typeface="Calibri" charset="0"/>
              </a:rPr>
              <a:t>fare_savings_per_psgr</a:t>
            </a:r>
            <a:r>
              <a:rPr lang="en-US" dirty="0">
                <a:latin typeface="Calibri" charset="0"/>
              </a:rPr>
              <a:t> = </a:t>
            </a:r>
            <a:r>
              <a:rPr lang="en-US" dirty="0" err="1">
                <a:latin typeface="Calibri" charset="0"/>
              </a:rPr>
              <a:t>fare_per_psgr</a:t>
            </a:r>
            <a:r>
              <a:rPr lang="en-US" dirty="0">
                <a:latin typeface="Calibri" charset="0"/>
              </a:rPr>
              <a:t> - </a:t>
            </a:r>
            <a:r>
              <a:rPr lang="en-US" dirty="0" err="1">
                <a:latin typeface="Calibri" charset="0"/>
              </a:rPr>
              <a:t>min_fare_per_psgr</a:t>
            </a:r>
            <a:endParaRPr lang="en-US" dirty="0">
              <a:latin typeface="Calibri" charset="0"/>
            </a:endParaRPr>
          </a:p>
          <a:p>
            <a:pPr marL="0" indent="0">
              <a:buNone/>
            </a:pPr>
            <a:r>
              <a:rPr lang="en-US" dirty="0">
                <a:latin typeface="Calibri" charset="0"/>
              </a:rPr>
              <a:t>    </a:t>
            </a:r>
          </a:p>
          <a:p>
            <a:pPr marL="0" indent="0">
              <a:buNone/>
            </a:pPr>
            <a:endParaRPr lang="en-US" dirty="0">
              <a:latin typeface="Calibri" charset="0"/>
            </a:endParaRPr>
          </a:p>
          <a:p>
            <a:pPr marL="0" indent="0">
              <a:buNone/>
            </a:pPr>
            <a:r>
              <a:rPr lang="en-US" dirty="0">
                <a:latin typeface="Calibri" charset="0"/>
              </a:rPr>
              <a:t>            we can improve the system by about 3-10% 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2457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 what we did / found</a:t>
            </a:r>
          </a:p>
          <a:p>
            <a:r>
              <a:rPr lang="en-US" dirty="0"/>
              <a:t>Suggest some ideas for future improvements</a:t>
            </a:r>
          </a:p>
        </p:txBody>
      </p:sp>
    </p:spTree>
    <p:extLst>
      <p:ext uri="{BB962C8B-B14F-4D97-AF65-F5344CB8AC3E}">
        <p14:creationId xmlns:p14="http://schemas.microsoft.com/office/powerpoint/2010/main" val="469738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Can we understand traffic flow in the city?</a:t>
            </a:r>
          </a:p>
          <a:p>
            <a:pPr marL="514350" indent="-514350">
              <a:buAutoNum type="arabicPeriod"/>
            </a:pPr>
            <a:r>
              <a:rPr lang="en-US" dirty="0"/>
              <a:t>Can we understand drivers and analyze how efficient they are?</a:t>
            </a:r>
          </a:p>
          <a:p>
            <a:pPr marL="514350" indent="-514350">
              <a:buAutoNum type="arabicPeriod"/>
            </a:pPr>
            <a:r>
              <a:rPr lang="en-US" dirty="0"/>
              <a:t>Can we use this information to improve the taxi transportation system  in NYC?</a:t>
            </a:r>
          </a:p>
        </p:txBody>
      </p:sp>
    </p:spTree>
    <p:extLst>
      <p:ext uri="{BB962C8B-B14F-4D97-AF65-F5344CB8AC3E}">
        <p14:creationId xmlns:p14="http://schemas.microsoft.com/office/powerpoint/2010/main" val="692131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2013 Yellow Taxi Data Set*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~</a:t>
            </a:r>
            <a:r>
              <a:rPr lang="en-US" b="1" i="1" dirty="0"/>
              <a:t> 13 million</a:t>
            </a:r>
            <a:r>
              <a:rPr lang="en-US" dirty="0"/>
              <a:t> rides in July 2013</a:t>
            </a:r>
            <a:endParaRPr lang="en-US" b="1" i="1" dirty="0"/>
          </a:p>
          <a:p>
            <a:r>
              <a:rPr lang="en-US" dirty="0"/>
              <a:t>~ </a:t>
            </a:r>
            <a:r>
              <a:rPr lang="en-US" b="1" i="1" dirty="0"/>
              <a:t>150</a:t>
            </a:r>
            <a:r>
              <a:rPr lang="en-US" dirty="0"/>
              <a:t> </a:t>
            </a:r>
            <a:r>
              <a:rPr lang="en-US" b="1" i="1" dirty="0"/>
              <a:t>million</a:t>
            </a:r>
            <a:r>
              <a:rPr lang="en-US" dirty="0"/>
              <a:t> rides every year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1600" dirty="0"/>
              <a:t>*Source (http://www.andresmh.com/nyctaxitrips)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86" y="1565803"/>
            <a:ext cx="11489828" cy="269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793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79443"/>
            <a:ext cx="5818909" cy="4351338"/>
          </a:xfrm>
        </p:spPr>
        <p:txBody>
          <a:bodyPr/>
          <a:lstStyle/>
          <a:p>
            <a:r>
              <a:rPr lang="en-US" dirty="0"/>
              <a:t>Bizarre Coordinates</a:t>
            </a:r>
          </a:p>
          <a:p>
            <a:r>
              <a:rPr lang="en-US" dirty="0"/>
              <a:t>Simultaneous trips </a:t>
            </a:r>
          </a:p>
          <a:p>
            <a:r>
              <a:rPr lang="en-US" dirty="0"/>
              <a:t>Fishy Drivers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1836" y="1602098"/>
            <a:ext cx="6489228" cy="3893537"/>
          </a:xfrm>
          <a:prstGeom prst="rect">
            <a:avLst/>
          </a:prstGeom>
        </p:spPr>
      </p:pic>
      <p:pic>
        <p:nvPicPr>
          <p:cNvPr id="9" name="Content Placeholder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333" y="1915249"/>
            <a:ext cx="2832653" cy="18044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4165" y="676676"/>
            <a:ext cx="4249635" cy="324448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0933" y="751638"/>
            <a:ext cx="3667692" cy="284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662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5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8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5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33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5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47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typical “flow” of the city?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 up the idea of measuring neighborhood flows</a:t>
            </a:r>
          </a:p>
          <a:p>
            <a:r>
              <a:rPr lang="en-US" dirty="0"/>
              <a:t>Cite any related work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302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Mapping trips to neighborhoods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02562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Data is recorded in geographical coordinates</a:t>
            </a:r>
          </a:p>
          <a:p>
            <a:r>
              <a:rPr lang="en-US" dirty="0">
                <a:latin typeface="Calibri" charset="0"/>
              </a:rPr>
              <a:t> 10 million latitude/longitude pairs </a:t>
            </a:r>
          </a:p>
          <a:p>
            <a:r>
              <a:rPr lang="en-US" dirty="0"/>
              <a:t>"Shapefiles" define boundaries for 266 Neighborhoods</a:t>
            </a:r>
          </a:p>
          <a:p>
            <a:r>
              <a:rPr lang="en-US" dirty="0"/>
              <a:t>Helped us weed out nonsensical data entries</a:t>
            </a:r>
          </a:p>
          <a:p>
            <a:endParaRPr lang="en-US" dirty="0"/>
          </a:p>
        </p:txBody>
      </p:sp>
      <p:pic>
        <p:nvPicPr>
          <p:cNvPr id="5" name="Picture 4" descr="pediacities_website.png"/>
          <p:cNvPicPr>
            <a:picLocks noChangeAspect="1"/>
          </p:cNvPicPr>
          <p:nvPr/>
        </p:nvPicPr>
        <p:blipFill>
          <a:blip r:embed="rId3"/>
          <a:srcRect l="17459" t="9648" r="40197" b="29981"/>
          <a:stretch>
            <a:fillRect/>
          </a:stretch>
        </p:blipFill>
        <p:spPr>
          <a:xfrm>
            <a:off x="5943260" y="1825625"/>
            <a:ext cx="5410540" cy="433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864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typical weekday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251168" cy="43513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"Hot" neighborhoods: many people enter, few leave</a:t>
            </a:r>
          </a:p>
          <a:p>
            <a:r>
              <a:rPr lang="en-US" dirty="0"/>
              <a:t>"Cold" neighborhoods: few enter, many leave</a:t>
            </a:r>
          </a:p>
          <a:p>
            <a:r>
              <a:rPr lang="en-US" dirty="0"/>
              <a:t>“Neutral” neighborhoods: same amount entering and leaving</a:t>
            </a:r>
          </a:p>
          <a:p>
            <a:r>
              <a:rPr lang="en-US" dirty="0"/>
              <a:t>Neighborhoods score reflects net people in that neighborhood at any given time</a:t>
            </a:r>
          </a:p>
          <a:p>
            <a:endParaRPr lang="en-US" dirty="0"/>
          </a:p>
        </p:txBody>
      </p:sp>
      <p:pic>
        <p:nvPicPr>
          <p:cNvPr id="4" name="Picture 3" descr="weekdays_cumsum_flow.gi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5721" y="304427"/>
            <a:ext cx="6078816" cy="607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897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/ unusual destinations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Explain how we compute neighborhood to </a:t>
            </a:r>
            <a:r>
              <a:rPr lang="en-US" dirty="0" err="1"/>
              <a:t>lat</a:t>
            </a:r>
            <a:r>
              <a:rPr lang="en-US" dirty="0"/>
              <a:t>/long trip popularity</a:t>
            </a:r>
          </a:p>
          <a:p>
            <a:r>
              <a:rPr lang="en-US" dirty="0"/>
              <a:t>Compare to overall</a:t>
            </a:r>
          </a:p>
          <a:p>
            <a:r>
              <a:rPr lang="en-US" dirty="0"/>
              <a:t>Show most popular and most unusual destinations for one or two neighborhoods</a:t>
            </a:r>
          </a:p>
        </p:txBody>
      </p:sp>
    </p:spTree>
    <p:extLst>
      <p:ext uri="{BB962C8B-B14F-4D97-AF65-F5344CB8AC3E}">
        <p14:creationId xmlns:p14="http://schemas.microsoft.com/office/powerpoint/2010/main" val="521159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943</TotalTime>
  <Words>651</Words>
  <Application>Microsoft Office PowerPoint</Application>
  <PresentationFormat>Widescreen</PresentationFormat>
  <Paragraphs>189</Paragraphs>
  <Slides>26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Efficiency of NYC's Taxi System</vt:lpstr>
      <vt:lpstr>NYC's Taxi System</vt:lpstr>
      <vt:lpstr>Research questions</vt:lpstr>
      <vt:lpstr>2013 Yellow Taxi Data Set* </vt:lpstr>
      <vt:lpstr>Data cleaning</vt:lpstr>
      <vt:lpstr>What is the typical “flow” of the city?</vt:lpstr>
      <vt:lpstr>Mapping trips to neighborhoods</vt:lpstr>
      <vt:lpstr>A typical weekday</vt:lpstr>
      <vt:lpstr>Popular / unusual destinations</vt:lpstr>
      <vt:lpstr>Shiny app</vt:lpstr>
      <vt:lpstr> Driver Efficiency</vt:lpstr>
      <vt:lpstr>Identifying shifts</vt:lpstr>
      <vt:lpstr>Definition of Efficiency</vt:lpstr>
      <vt:lpstr>Shifts Based</vt:lpstr>
      <vt:lpstr>Extreme Drivers</vt:lpstr>
      <vt:lpstr>Extreme Drivers Stats</vt:lpstr>
      <vt:lpstr>Guessing Game</vt:lpstr>
      <vt:lpstr>Can we predict efficiency?</vt:lpstr>
      <vt:lpstr>Efficiency Prediction</vt:lpstr>
      <vt:lpstr>Drivers' Distribution </vt:lpstr>
      <vt:lpstr>Q3: Can we improve efficiency of the taxi system?</vt:lpstr>
      <vt:lpstr>Carpooling:</vt:lpstr>
      <vt:lpstr>Carpooling is not a new phenomenon</vt:lpstr>
      <vt:lpstr>Identifying carpooling hotspots</vt:lpstr>
      <vt:lpstr>Carpool savings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Jai Punjwani</cp:lastModifiedBy>
  <cp:revision>42</cp:revision>
  <dcterms:created xsi:type="dcterms:W3CDTF">2013-07-15T20:26:40Z</dcterms:created>
  <dcterms:modified xsi:type="dcterms:W3CDTF">2016-08-04T04:10:22Z</dcterms:modified>
</cp:coreProperties>
</file>

<file path=docProps/thumbnail.jpeg>
</file>